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65" r:id="rId4"/>
    <p:sldId id="258" r:id="rId5"/>
    <p:sldId id="266" r:id="rId6"/>
    <p:sldId id="267" r:id="rId7"/>
    <p:sldId id="261" r:id="rId8"/>
    <p:sldId id="268" r:id="rId9"/>
    <p:sldId id="269" r:id="rId10"/>
    <p:sldId id="260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9C9"/>
    <a:srgbClr val="AAC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2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64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8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5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4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7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6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56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6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8757-A495-4D22-A2BD-7769B2AEEEC5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52575" y="156976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7200" spc="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</a:t>
            </a:r>
            <a:r>
              <a:rPr lang="en-US" altLang="ko-KR" sz="7200" spc="600" dirty="0" smtClean="0">
                <a:solidFill>
                  <a:srgbClr val="AAC0E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en-US" altLang="ko-KR" sz="7200" spc="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</a:t>
            </a:r>
            <a:r>
              <a:rPr lang="en-US" altLang="ko-KR" sz="7200" spc="600" dirty="0">
                <a:solidFill>
                  <a:srgbClr val="F7C9C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en-US" altLang="ko-KR" sz="7200" spc="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</a:t>
            </a:r>
            <a:endParaRPr lang="ko-KR" altLang="en-US" sz="7200" spc="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73513"/>
            <a:ext cx="9144000" cy="120396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WITH  ROAD?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WE DRAW!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  <p:grpSp>
        <p:nvGrpSpPr>
          <p:cNvPr id="7" name="Group 5"/>
          <p:cNvGrpSpPr/>
          <p:nvPr/>
        </p:nvGrpSpPr>
        <p:grpSpPr>
          <a:xfrm>
            <a:off x="3662362" y="2826041"/>
            <a:ext cx="4867275" cy="1131319"/>
            <a:chOff x="3373820" y="2387816"/>
            <a:chExt cx="2463087" cy="762004"/>
          </a:xfrm>
        </p:grpSpPr>
        <p:pic>
          <p:nvPicPr>
            <p:cNvPr id="8" name="Picture 3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3820" y="2387816"/>
              <a:ext cx="100887" cy="762004"/>
            </a:xfrm>
            <a:prstGeom prst="rect">
              <a:avLst/>
            </a:prstGeom>
          </p:spPr>
        </p:pic>
        <p:pic>
          <p:nvPicPr>
            <p:cNvPr id="9" name="Picture 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736020" y="2387816"/>
              <a:ext cx="100887" cy="762004"/>
            </a:xfrm>
            <a:prstGeom prst="rect">
              <a:avLst/>
            </a:prstGeom>
          </p:spPr>
        </p:pic>
      </p:grpSp>
      <p:sp>
        <p:nvSpPr>
          <p:cNvPr id="10" name="부제목 2"/>
          <p:cNvSpPr txBox="1">
            <a:spLocks/>
          </p:cNvSpPr>
          <p:nvPr/>
        </p:nvSpPr>
        <p:spPr>
          <a:xfrm>
            <a:off x="10549322" y="6107112"/>
            <a:ext cx="2095501" cy="750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Smooth</a:t>
            </a:r>
          </a:p>
          <a:p>
            <a:r>
              <a:rPr lang="ko-KR" altLang="en-US" sz="1800" dirty="0" smtClean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김희정</a:t>
            </a:r>
            <a:endParaRPr lang="ko-KR" altLang="en-US" sz="18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8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Delight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templete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959565" y="2997503"/>
            <a:ext cx="2260391" cy="585683"/>
            <a:chOff x="3488250" y="526256"/>
            <a:chExt cx="1633987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825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061705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296783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smtClean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en-US" sz="28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05036" y="3752850"/>
            <a:ext cx="7772400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00" b="1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2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2866768" y="2446639"/>
            <a:ext cx="6660291" cy="1594020"/>
            <a:chOff x="3488250" y="526256"/>
            <a:chExt cx="1633987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825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061705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2940908"/>
            <a:ext cx="7772400" cy="672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b="1" dirty="0" smtClean="0">
                <a:solidFill>
                  <a:srgbClr val="AAC0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최단경로</a:t>
            </a:r>
            <a:r>
              <a:rPr lang="ko-KR" altLang="en-US" sz="4800" b="1" dirty="0" smtClean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endParaRPr lang="en-US" altLang="ko-KR" sz="4800" b="1" dirty="0" smtClean="0">
              <a:solidFill>
                <a:srgbClr val="545C6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800" b="1" dirty="0" smtClean="0">
                <a:solidFill>
                  <a:srgbClr val="F7C9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</a:t>
            </a:r>
            <a:r>
              <a:rPr lang="ko-KR" altLang="en-US" sz="4800" b="1" dirty="0" smtClean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가치 있을까</a:t>
            </a:r>
            <a:r>
              <a:rPr lang="en-US" altLang="ko-KR" sz="4800" b="1" dirty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48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 Road? We Draw!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3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 Road? We Draw!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2"/>
          <a:stretch/>
        </p:blipFill>
        <p:spPr>
          <a:xfrm>
            <a:off x="446702" y="428018"/>
            <a:ext cx="5566920" cy="31801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6"/>
          <a:stretch/>
        </p:blipFill>
        <p:spPr>
          <a:xfrm>
            <a:off x="6013622" y="3096056"/>
            <a:ext cx="5681765" cy="3344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7039" y="2645700"/>
            <a:ext cx="428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</a:t>
            </a:r>
            <a:r>
              <a:rPr lang="ko-KR" altLang="en-US" b="1" dirty="0" smtClean="0"/>
              <a:t>년 사이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공감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 검색 빈도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830416" y="5671751"/>
            <a:ext cx="91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ko-KR" altLang="en-US" b="1" dirty="0" smtClean="0"/>
              <a:t>산책</a:t>
            </a:r>
            <a:r>
              <a:rPr lang="en-US" altLang="ko-KR" b="1" dirty="0" smtClean="0"/>
              <a:t>”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28"/>
          <a:stretch/>
        </p:blipFill>
        <p:spPr>
          <a:xfrm>
            <a:off x="446702" y="3451239"/>
            <a:ext cx="5459827" cy="29166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85912" y="5671751"/>
            <a:ext cx="112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ko-KR" altLang="en-US" b="1" dirty="0" smtClean="0"/>
              <a:t>저렴한</a:t>
            </a:r>
            <a:r>
              <a:rPr lang="en-US" altLang="ko-KR" b="1" dirty="0" smtClean="0"/>
              <a:t>”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8"/>
          <a:stretch/>
        </p:blipFill>
        <p:spPr>
          <a:xfrm>
            <a:off x="6120714" y="421245"/>
            <a:ext cx="5624757" cy="28491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761996" y="2542058"/>
            <a:ext cx="91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ko-KR" altLang="en-US" b="1" dirty="0" err="1" smtClean="0"/>
              <a:t>힐링</a:t>
            </a:r>
            <a:r>
              <a:rPr lang="en-US" altLang="ko-KR" b="1" dirty="0" smtClean="0"/>
              <a:t>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404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639539" y="737012"/>
            <a:ext cx="4956122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 smtClean="0">
                <a:solidFill>
                  <a:srgbClr val="AAC0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그려가는 너와 나의 공간</a:t>
            </a:r>
            <a:endParaRPr lang="en-US" sz="22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5"/>
          <p:cNvGrpSpPr/>
          <p:nvPr/>
        </p:nvGrpSpPr>
        <p:grpSpPr>
          <a:xfrm>
            <a:off x="3639538" y="2836881"/>
            <a:ext cx="1734043" cy="1734043"/>
            <a:chOff x="3865314" y="1566605"/>
            <a:chExt cx="1426531" cy="1426531"/>
          </a:xfrm>
        </p:grpSpPr>
        <p:sp>
          <p:nvSpPr>
            <p:cNvPr id="25" name="Oval 6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26" name="Oval 7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grpSp>
        <p:nvGrpSpPr>
          <p:cNvPr id="27" name="Group 8"/>
          <p:cNvGrpSpPr/>
          <p:nvPr/>
        </p:nvGrpSpPr>
        <p:grpSpPr>
          <a:xfrm>
            <a:off x="5203980" y="2836881"/>
            <a:ext cx="1734043" cy="1734043"/>
            <a:chOff x="3865314" y="1566605"/>
            <a:chExt cx="1426531" cy="1426531"/>
          </a:xfrm>
        </p:grpSpPr>
        <p:sp>
          <p:nvSpPr>
            <p:cNvPr id="28" name="Oval 9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29" name="Oval 10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grpSp>
        <p:nvGrpSpPr>
          <p:cNvPr id="30" name="Group 11"/>
          <p:cNvGrpSpPr/>
          <p:nvPr/>
        </p:nvGrpSpPr>
        <p:grpSpPr>
          <a:xfrm>
            <a:off x="6757394" y="2836881"/>
            <a:ext cx="1734043" cy="1734043"/>
            <a:chOff x="3865314" y="1566605"/>
            <a:chExt cx="1426531" cy="1426531"/>
          </a:xfrm>
        </p:grpSpPr>
        <p:sp>
          <p:nvSpPr>
            <p:cNvPr id="31" name="Oval 12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32" name="Oval 14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sp>
        <p:nvSpPr>
          <p:cNvPr id="33" name="Teardrop 16"/>
          <p:cNvSpPr/>
          <p:nvPr/>
        </p:nvSpPr>
        <p:spPr>
          <a:xfrm rot="10800000">
            <a:off x="2082310" y="2835167"/>
            <a:ext cx="1739572" cy="1739572"/>
          </a:xfrm>
          <a:prstGeom prst="teardrop">
            <a:avLst/>
          </a:prstGeom>
          <a:solidFill>
            <a:srgbClr val="AAC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013"/>
          </a:p>
        </p:txBody>
      </p:sp>
      <p:sp>
        <p:nvSpPr>
          <p:cNvPr id="34" name="Teardrop 15"/>
          <p:cNvSpPr/>
          <p:nvPr/>
        </p:nvSpPr>
        <p:spPr>
          <a:xfrm>
            <a:off x="8320331" y="2835167"/>
            <a:ext cx="1739572" cy="1739572"/>
          </a:xfrm>
          <a:prstGeom prst="teardrop">
            <a:avLst/>
          </a:prstGeom>
          <a:solidFill>
            <a:srgbClr val="F7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013"/>
          </a:p>
        </p:txBody>
      </p:sp>
      <p:sp>
        <p:nvSpPr>
          <p:cNvPr id="35" name="TextBox 34"/>
          <p:cNvSpPr txBox="1"/>
          <p:nvPr/>
        </p:nvSpPr>
        <p:spPr>
          <a:xfrm>
            <a:off x="2312900" y="3108995"/>
            <a:ext cx="1733551" cy="91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공 감</a:t>
            </a:r>
            <a:endParaRPr lang="en-US" altLang="ko-KR" sz="3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7421" y="2170474"/>
            <a:ext cx="173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힐링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01458" y="4714111"/>
            <a:ext cx="173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저렴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90476" y="2170474"/>
            <a:ext cx="856745" cy="4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간단한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36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 Road? We Draw!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56700" y="3108994"/>
            <a:ext cx="17335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rPr>
              <a:t>산 책 </a:t>
            </a:r>
            <a:endParaRPr lang="en-US" altLang="ko-KR" sz="3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639539" y="737012"/>
            <a:ext cx="4956122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b="1" dirty="0" smtClean="0">
                <a:solidFill>
                  <a:srgbClr val="AAC0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최단경로</a:t>
            </a:r>
            <a:r>
              <a:rPr lang="en-US" altLang="ko-KR" sz="2400" b="1" dirty="0" smtClean="0">
                <a:solidFill>
                  <a:srgbClr val="AAC0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               </a:t>
            </a:r>
            <a:endParaRPr lang="en-US" sz="2400" b="1" dirty="0">
              <a:solidFill>
                <a:srgbClr val="F7C9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 Road? We Draw!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" y="1663696"/>
            <a:ext cx="4473532" cy="4577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2" b="15804"/>
          <a:stretch/>
        </p:blipFill>
        <p:spPr>
          <a:xfrm>
            <a:off x="6742706" y="1561459"/>
            <a:ext cx="4370138" cy="4598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5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639539" y="737012"/>
            <a:ext cx="4956122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b="1" dirty="0" smtClean="0">
                <a:solidFill>
                  <a:srgbClr val="F7C9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 </a:t>
            </a:r>
            <a:r>
              <a:rPr lang="ko-KR" altLang="en-US" sz="2400" b="1" dirty="0" smtClean="0">
                <a:solidFill>
                  <a:srgbClr val="F7C9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</a:t>
            </a:r>
            <a:r>
              <a:rPr lang="en-US" altLang="ko-KR" sz="2400" b="1" dirty="0" smtClean="0">
                <a:solidFill>
                  <a:srgbClr val="F7C9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sz="2400" b="1" dirty="0">
              <a:solidFill>
                <a:srgbClr val="F7C9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 Road? We Draw!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05" y="1663696"/>
            <a:ext cx="3159619" cy="45349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65" y="1729598"/>
            <a:ext cx="6539078" cy="42382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10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1"/>
          <p:cNvSpPr/>
          <p:nvPr/>
        </p:nvSpPr>
        <p:spPr>
          <a:xfrm>
            <a:off x="2841964" y="1905146"/>
            <a:ext cx="1019679" cy="10196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>
              <a:solidFill>
                <a:srgbClr val="AAC0E6"/>
              </a:solidFill>
            </a:endParaRPr>
          </a:p>
        </p:txBody>
      </p:sp>
      <p:sp>
        <p:nvSpPr>
          <p:cNvPr id="47" name="Oval 13"/>
          <p:cNvSpPr/>
          <p:nvPr/>
        </p:nvSpPr>
        <p:spPr>
          <a:xfrm>
            <a:off x="2841964" y="3336014"/>
            <a:ext cx="1019679" cy="10196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/>
          </a:p>
        </p:txBody>
      </p:sp>
      <p:sp>
        <p:nvSpPr>
          <p:cNvPr id="50" name="Oval 14"/>
          <p:cNvSpPr/>
          <p:nvPr/>
        </p:nvSpPr>
        <p:spPr>
          <a:xfrm>
            <a:off x="2841975" y="4747837"/>
            <a:ext cx="1019680" cy="10196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/>
          </a:p>
        </p:txBody>
      </p:sp>
      <p:sp>
        <p:nvSpPr>
          <p:cNvPr id="55" name="Rectangle 22"/>
          <p:cNvSpPr/>
          <p:nvPr/>
        </p:nvSpPr>
        <p:spPr>
          <a:xfrm>
            <a:off x="4358150" y="2382104"/>
            <a:ext cx="566215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출발지와 목적지를 입력하면 최단거리만 계산되며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,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주변 경치를 무시한 결과 도출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60" name="Rectangle 21"/>
          <p:cNvSpPr/>
          <p:nvPr/>
        </p:nvSpPr>
        <p:spPr>
          <a:xfrm>
            <a:off x="4358151" y="3474502"/>
            <a:ext cx="4901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pc="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기존의 산책 관련 정보를 활용하기엔 제약이 많음</a:t>
            </a:r>
            <a:endParaRPr lang="id-ID" sz="1400" b="1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61" name="Rectangle 22"/>
          <p:cNvSpPr/>
          <p:nvPr/>
        </p:nvSpPr>
        <p:spPr>
          <a:xfrm>
            <a:off x="4358150" y="3782279"/>
            <a:ext cx="56621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대부분의 내용이 자연으로 들어가야 걸을 수 있는 곳으로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(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둘레길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,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올레길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 등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돈이나 시간이 부족한 이들은 쉽게 접근하기 어려움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63" name="Rectangle 22"/>
          <p:cNvSpPr/>
          <p:nvPr/>
        </p:nvSpPr>
        <p:spPr>
          <a:xfrm>
            <a:off x="4389719" y="5232564"/>
            <a:ext cx="566215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위치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,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특징 등 지적 정보만 제공하고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,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각자의 상황에 맞는 정보를 제공하지 못함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" panose="020F0502020204030203" pitchFamily="34" charset="0"/>
            </a:endParaRPr>
          </a:p>
        </p:txBody>
      </p:sp>
      <p:grpSp>
        <p:nvGrpSpPr>
          <p:cNvPr id="26" name="Group 73"/>
          <p:cNvGrpSpPr/>
          <p:nvPr/>
        </p:nvGrpSpPr>
        <p:grpSpPr>
          <a:xfrm>
            <a:off x="3639539" y="737012"/>
            <a:ext cx="4956122" cy="457200"/>
            <a:chOff x="3429000" y="526256"/>
            <a:chExt cx="3293102" cy="457200"/>
          </a:xfrm>
        </p:grpSpPr>
        <p:pic>
          <p:nvPicPr>
            <p:cNvPr id="27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28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29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b="1" dirty="0" smtClean="0">
                <a:solidFill>
                  <a:srgbClr val="AAC0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최단경로</a:t>
            </a:r>
            <a:r>
              <a:rPr lang="en-US" altLang="ko-KR" sz="2400" b="1" dirty="0" smtClean="0">
                <a:solidFill>
                  <a:srgbClr val="AAC0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         </a:t>
            </a:r>
            <a:r>
              <a:rPr lang="ko-KR" altLang="en-US" sz="2400" b="1" dirty="0" smtClean="0">
                <a:solidFill>
                  <a:srgbClr val="F7C9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 속</a:t>
            </a:r>
            <a:r>
              <a:rPr lang="en-US" altLang="ko-KR" sz="2400" b="1" dirty="0" smtClean="0">
                <a:solidFill>
                  <a:srgbClr val="F7C9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sz="2400" b="1" dirty="0">
              <a:solidFill>
                <a:srgbClr val="F7C9C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Rectangle 21"/>
          <p:cNvSpPr/>
          <p:nvPr/>
        </p:nvSpPr>
        <p:spPr>
          <a:xfrm>
            <a:off x="4358149" y="2095057"/>
            <a:ext cx="4213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pc="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지도는 최단 거리만 제공함</a:t>
            </a:r>
            <a:endParaRPr lang="id-ID" sz="1400" b="1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31" name="Rectangle 21"/>
          <p:cNvSpPr/>
          <p:nvPr/>
        </p:nvSpPr>
        <p:spPr>
          <a:xfrm>
            <a:off x="4358149" y="4924787"/>
            <a:ext cx="4901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pc="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두 매체 다 객관적 정보만 제공 함</a:t>
            </a:r>
            <a:r>
              <a:rPr lang="en-US" altLang="ko-KR" sz="1400" b="1" spc="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.</a:t>
            </a:r>
            <a:endParaRPr lang="id-ID" sz="1400" b="1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32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 Road? We Draw!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9" y="2199547"/>
            <a:ext cx="449922" cy="4499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15" y="3655646"/>
            <a:ext cx="361371" cy="3613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64" y="4932238"/>
            <a:ext cx="650877" cy="6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1"/>
          <p:cNvSpPr/>
          <p:nvPr/>
        </p:nvSpPr>
        <p:spPr>
          <a:xfrm>
            <a:off x="2841964" y="1905146"/>
            <a:ext cx="1019679" cy="10196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>
              <a:solidFill>
                <a:srgbClr val="AAC0E6"/>
              </a:solidFill>
            </a:endParaRPr>
          </a:p>
        </p:txBody>
      </p:sp>
      <p:sp>
        <p:nvSpPr>
          <p:cNvPr id="47" name="Oval 13"/>
          <p:cNvSpPr/>
          <p:nvPr/>
        </p:nvSpPr>
        <p:spPr>
          <a:xfrm>
            <a:off x="2841964" y="3336014"/>
            <a:ext cx="1019679" cy="10196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/>
          </a:p>
        </p:txBody>
      </p:sp>
      <p:sp>
        <p:nvSpPr>
          <p:cNvPr id="50" name="Oval 14"/>
          <p:cNvSpPr/>
          <p:nvPr/>
        </p:nvSpPr>
        <p:spPr>
          <a:xfrm>
            <a:off x="2841964" y="4747831"/>
            <a:ext cx="1019679" cy="10196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/>
          </a:p>
        </p:txBody>
      </p:sp>
      <p:sp>
        <p:nvSpPr>
          <p:cNvPr id="55" name="Rectangle 22"/>
          <p:cNvSpPr/>
          <p:nvPr/>
        </p:nvSpPr>
        <p:spPr>
          <a:xfrm>
            <a:off x="4358150" y="2382104"/>
            <a:ext cx="56621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자기가 좋아하는 길을 입력할 수 있으며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내 주변의 다른 사람들이 추천한 길을 알 수 있음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60" name="Rectangle 21"/>
          <p:cNvSpPr/>
          <p:nvPr/>
        </p:nvSpPr>
        <p:spPr>
          <a:xfrm>
            <a:off x="4358151" y="3474502"/>
            <a:ext cx="4901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pc="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사용자 일상 속 주변 길을 다룸</a:t>
            </a:r>
            <a:endParaRPr lang="id-ID" sz="1400" b="1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61" name="Rectangle 22"/>
          <p:cNvSpPr/>
          <p:nvPr/>
        </p:nvSpPr>
        <p:spPr>
          <a:xfrm>
            <a:off x="4358150" y="3782279"/>
            <a:ext cx="566215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일상 생활에서 자기가 걷기 좋아하는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,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혹은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인상깉은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 길을 다룸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63" name="Rectangle 22"/>
          <p:cNvSpPr/>
          <p:nvPr/>
        </p:nvSpPr>
        <p:spPr>
          <a:xfrm>
            <a:off x="4389719" y="5232564"/>
            <a:ext cx="56621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객관적 정보 외에 그 길을 이용했던 다른 사람의 리뷰를 보며 공감을 키워갈 수 있음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태그 시스템을 사용하여 각 유저가 선택한 태그와 같은 사람들이 어떤 길을 좋아했는지 제공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" panose="020F0502020204030203" pitchFamily="34" charset="0"/>
            </a:endParaRPr>
          </a:p>
        </p:txBody>
      </p:sp>
      <p:grpSp>
        <p:nvGrpSpPr>
          <p:cNvPr id="26" name="Group 73"/>
          <p:cNvGrpSpPr/>
          <p:nvPr/>
        </p:nvGrpSpPr>
        <p:grpSpPr>
          <a:xfrm>
            <a:off x="3639539" y="737012"/>
            <a:ext cx="4956122" cy="457200"/>
            <a:chOff x="3429000" y="526256"/>
            <a:chExt cx="3293102" cy="457200"/>
          </a:xfrm>
        </p:grpSpPr>
        <p:pic>
          <p:nvPicPr>
            <p:cNvPr id="27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28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29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</a:t>
            </a:r>
            <a:r>
              <a:rPr lang="ko-KR" altLang="en-US" sz="2400" b="1" dirty="0">
                <a:solidFill>
                  <a:srgbClr val="AAC0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그려가는 </a:t>
            </a:r>
            <a:r>
              <a:rPr lang="ko-KR" altLang="en-US" sz="2400" b="1" dirty="0">
                <a:solidFill>
                  <a:srgbClr val="F7C9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너와 나</a:t>
            </a:r>
            <a:r>
              <a:rPr lang="ko-KR" altLang="en-US" sz="2400" b="1" dirty="0">
                <a:solidFill>
                  <a:srgbClr val="AAC0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240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</a:t>
            </a:r>
            <a:endParaRPr lang="en-US" altLang="ko-KR" sz="2400" b="1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Rectangle 21"/>
          <p:cNvSpPr/>
          <p:nvPr/>
        </p:nvSpPr>
        <p:spPr>
          <a:xfrm>
            <a:off x="4358149" y="2095057"/>
            <a:ext cx="4213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pc="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내 주변의 다양한 길을 제공하고 제공 받음</a:t>
            </a:r>
            <a:endParaRPr lang="id-ID" sz="1400" b="1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31" name="Rectangle 21"/>
          <p:cNvSpPr/>
          <p:nvPr/>
        </p:nvSpPr>
        <p:spPr>
          <a:xfrm>
            <a:off x="4358149" y="4924787"/>
            <a:ext cx="4901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pc="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태그를 이용한 길 추천</a:t>
            </a:r>
            <a:endParaRPr lang="id-ID" sz="1400" b="1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 Road? We Draw!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19" y="5078675"/>
            <a:ext cx="357298" cy="3572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347" y="3564736"/>
            <a:ext cx="509833" cy="5098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19" y="2186499"/>
            <a:ext cx="432670" cy="4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1"/>
          <p:cNvSpPr/>
          <p:nvPr/>
        </p:nvSpPr>
        <p:spPr>
          <a:xfrm>
            <a:off x="2841964" y="1905146"/>
            <a:ext cx="1019679" cy="10196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>
              <a:solidFill>
                <a:srgbClr val="AAC0E6"/>
              </a:solidFill>
            </a:endParaRPr>
          </a:p>
        </p:txBody>
      </p:sp>
      <p:sp>
        <p:nvSpPr>
          <p:cNvPr id="47" name="Oval 13"/>
          <p:cNvSpPr/>
          <p:nvPr/>
        </p:nvSpPr>
        <p:spPr>
          <a:xfrm>
            <a:off x="2841972" y="3336014"/>
            <a:ext cx="1019680" cy="10196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/>
          </a:p>
        </p:txBody>
      </p:sp>
      <p:sp>
        <p:nvSpPr>
          <p:cNvPr id="50" name="Oval 14"/>
          <p:cNvSpPr/>
          <p:nvPr/>
        </p:nvSpPr>
        <p:spPr>
          <a:xfrm>
            <a:off x="2841975" y="4747837"/>
            <a:ext cx="1019680" cy="10196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/>
          </a:p>
        </p:txBody>
      </p:sp>
      <p:sp>
        <p:nvSpPr>
          <p:cNvPr id="55" name="Rectangle 22"/>
          <p:cNvSpPr/>
          <p:nvPr/>
        </p:nvSpPr>
        <p:spPr>
          <a:xfrm>
            <a:off x="4358150" y="2382104"/>
            <a:ext cx="56621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관광지뿐만 아니라 일상 생활 속에서의 정보를 제공함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누구나 쉽게 정보를 활용할 수 있음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60" name="Rectangle 21"/>
          <p:cNvSpPr/>
          <p:nvPr/>
        </p:nvSpPr>
        <p:spPr>
          <a:xfrm>
            <a:off x="4358151" y="3474502"/>
            <a:ext cx="4901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pc="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일상의 다양한 경험 제공</a:t>
            </a:r>
            <a:endParaRPr lang="id-ID" sz="1400" b="1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61" name="Rectangle 22"/>
          <p:cNvSpPr/>
          <p:nvPr/>
        </p:nvSpPr>
        <p:spPr>
          <a:xfrm>
            <a:off x="4358150" y="3782279"/>
            <a:ext cx="56621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알던 길이라도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, 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누군가의 느낌을 담은 길이라면 다르게 느껴짐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이를 통해 일상에 작은 변화를 제공</a:t>
            </a:r>
            <a:endParaRPr lang="id-ID" sz="11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63" name="Rectangle 22"/>
          <p:cNvSpPr/>
          <p:nvPr/>
        </p:nvSpPr>
        <p:spPr>
          <a:xfrm>
            <a:off x="4389719" y="5232564"/>
            <a:ext cx="566215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일상 속 경험을 담은 정보로 글을 쓰고 읽는 사람에게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힐링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" panose="020F0502020204030203" pitchFamily="34" charset="0"/>
              </a:rPr>
              <a:t> 효과를 줌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" panose="020F0502020204030203" pitchFamily="34" charset="0"/>
            </a:endParaRPr>
          </a:p>
        </p:txBody>
      </p:sp>
      <p:grpSp>
        <p:nvGrpSpPr>
          <p:cNvPr id="26" name="Group 73"/>
          <p:cNvGrpSpPr/>
          <p:nvPr/>
        </p:nvGrpSpPr>
        <p:grpSpPr>
          <a:xfrm>
            <a:off x="3639539" y="737012"/>
            <a:ext cx="4956122" cy="457200"/>
            <a:chOff x="3429000" y="526256"/>
            <a:chExt cx="3293102" cy="457200"/>
          </a:xfrm>
        </p:grpSpPr>
        <p:pic>
          <p:nvPicPr>
            <p:cNvPr id="27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28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29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</a:t>
            </a:r>
            <a:r>
              <a:rPr lang="ko-KR" altLang="en-US" sz="2400" b="1" dirty="0">
                <a:solidFill>
                  <a:srgbClr val="AAC0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그려가는 </a:t>
            </a:r>
            <a:r>
              <a:rPr lang="ko-KR" altLang="en-US" sz="2400" b="1" dirty="0">
                <a:solidFill>
                  <a:srgbClr val="F7C9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너와 나</a:t>
            </a:r>
            <a:r>
              <a:rPr lang="ko-KR" altLang="en-US" sz="2400" b="1" dirty="0">
                <a:solidFill>
                  <a:srgbClr val="AAC0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2400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</a:t>
            </a:r>
            <a:endParaRPr lang="en-US" altLang="ko-KR" sz="2400" b="1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Rectangle 21"/>
          <p:cNvSpPr/>
          <p:nvPr/>
        </p:nvSpPr>
        <p:spPr>
          <a:xfrm>
            <a:off x="4358149" y="2095057"/>
            <a:ext cx="4213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pc="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편한 </a:t>
            </a:r>
            <a:r>
              <a:rPr lang="ko-KR" altLang="en-US" sz="1400" b="1" spc="2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접근성</a:t>
            </a:r>
            <a:endParaRPr lang="id-ID" sz="1400" b="1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31" name="Rectangle 21"/>
          <p:cNvSpPr/>
          <p:nvPr/>
        </p:nvSpPr>
        <p:spPr>
          <a:xfrm>
            <a:off x="4358149" y="4924787"/>
            <a:ext cx="4901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pc="2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Black" panose="020F0502020204030203" pitchFamily="34" charset="0"/>
              </a:rPr>
              <a:t>감정을 바탕으로 한 정보</a:t>
            </a:r>
            <a:endParaRPr lang="id-ID" sz="1400" b="1" spc="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 Road? We Draw!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10" y="2169041"/>
            <a:ext cx="467586" cy="4675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64" y="3550789"/>
            <a:ext cx="571078" cy="5710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53" y="5011527"/>
            <a:ext cx="492300" cy="4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4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303</Words>
  <Application>Microsoft Office PowerPoint</Application>
  <PresentationFormat>와이드스크린</PresentationFormat>
  <Paragraphs>55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Open Sans Light</vt:lpstr>
      <vt:lpstr>Lato Black</vt:lpstr>
      <vt:lpstr>Arial</vt:lpstr>
      <vt:lpstr>나눔스퀘어 ExtraBold</vt:lpstr>
      <vt:lpstr>Lato</vt:lpstr>
      <vt:lpstr>나눔스퀘어 Bold</vt:lpstr>
      <vt:lpstr>맑은 고딕</vt:lpstr>
      <vt:lpstr>나눔스퀘어</vt:lpstr>
      <vt:lpstr>Office 테마</vt:lpstr>
      <vt:lpstr>WEDRAW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DELIGHT</dc:title>
  <dc:creator>user</dc:creator>
  <cp:lastModifiedBy>User</cp:lastModifiedBy>
  <cp:revision>22</cp:revision>
  <dcterms:created xsi:type="dcterms:W3CDTF">2017-09-05T12:06:27Z</dcterms:created>
  <dcterms:modified xsi:type="dcterms:W3CDTF">2018-10-04T21:49:42Z</dcterms:modified>
</cp:coreProperties>
</file>